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259" r:id="rId2"/>
    <p:sldId id="262" r:id="rId3"/>
    <p:sldId id="264" r:id="rId4"/>
    <p:sldId id="260" r:id="rId5"/>
    <p:sldId id="263" r:id="rId6"/>
    <p:sldId id="267" r:id="rId7"/>
    <p:sldId id="261" r:id="rId8"/>
    <p:sldId id="269" r:id="rId9"/>
    <p:sldId id="270" r:id="rId10"/>
    <p:sldId id="275" r:id="rId11"/>
    <p:sldId id="276" r:id="rId12"/>
    <p:sldId id="272" r:id="rId13"/>
    <p:sldId id="278" r:id="rId14"/>
    <p:sldId id="28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F92"/>
    <a:srgbClr val="9437FF"/>
    <a:srgbClr val="009193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17"/>
    <p:restoredTop sz="94694"/>
  </p:normalViewPr>
  <p:slideViewPr>
    <p:cSldViewPr snapToGrid="0">
      <p:cViewPr varScale="1">
        <p:scale>
          <a:sx n="121" d="100"/>
          <a:sy n="121" d="100"/>
        </p:scale>
        <p:origin x="8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70EE8D-783E-6A49-AF9F-C021CA4B9089}" type="datetimeFigureOut">
              <a:rPr lang="en-US" smtClean="0"/>
              <a:t>4/2/26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1A812D-2637-A848-8368-0F454AB4B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802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A812D-2637-A848-8368-0F454AB4BF6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292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4C8F-CD3C-9146-A21C-887EAE69E450}" type="datetimeFigureOut">
              <a:rPr lang="en-US" smtClean="0"/>
              <a:t>4/2/26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45275-3E13-4E47-8A06-86B15945D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6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4C8F-CD3C-9146-A21C-887EAE69E450}" type="datetimeFigureOut">
              <a:rPr lang="en-US" smtClean="0"/>
              <a:t>4/2/26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45275-3E13-4E47-8A06-86B15945D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954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4C8F-CD3C-9146-A21C-887EAE69E450}" type="datetimeFigureOut">
              <a:rPr lang="en-US" smtClean="0"/>
              <a:t>4/2/26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45275-3E13-4E47-8A06-86B15945D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96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4C8F-CD3C-9146-A21C-887EAE69E450}" type="datetimeFigureOut">
              <a:rPr lang="en-US" smtClean="0"/>
              <a:t>4/2/26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45275-3E13-4E47-8A06-86B15945D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745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4C8F-CD3C-9146-A21C-887EAE69E450}" type="datetimeFigureOut">
              <a:rPr lang="en-US" smtClean="0"/>
              <a:t>4/2/26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45275-3E13-4E47-8A06-86B15945D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763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4C8F-CD3C-9146-A21C-887EAE69E450}" type="datetimeFigureOut">
              <a:rPr lang="en-US" smtClean="0"/>
              <a:t>4/2/26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45275-3E13-4E47-8A06-86B15945D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41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4C8F-CD3C-9146-A21C-887EAE69E450}" type="datetimeFigureOut">
              <a:rPr lang="en-US" smtClean="0"/>
              <a:t>4/2/26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45275-3E13-4E47-8A06-86B15945D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918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4C8F-CD3C-9146-A21C-887EAE69E450}" type="datetimeFigureOut">
              <a:rPr lang="en-US" smtClean="0"/>
              <a:t>4/2/26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45275-3E13-4E47-8A06-86B15945D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478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4C8F-CD3C-9146-A21C-887EAE69E450}" type="datetimeFigureOut">
              <a:rPr lang="en-US" smtClean="0"/>
              <a:t>4/2/26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45275-3E13-4E47-8A06-86B15945D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80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4C8F-CD3C-9146-A21C-887EAE69E450}" type="datetimeFigureOut">
              <a:rPr lang="en-US" smtClean="0"/>
              <a:t>4/2/26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45275-3E13-4E47-8A06-86B15945D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638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4C8F-CD3C-9146-A21C-887EAE69E450}" type="datetimeFigureOut">
              <a:rPr lang="en-US" smtClean="0"/>
              <a:t>4/2/26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45275-3E13-4E47-8A06-86B15945D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861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D6094C8F-CD3C-9146-A21C-887EAE69E450}" type="datetimeFigureOut">
              <a:rPr lang="en-US" smtClean="0"/>
              <a:t>4/2/26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AE745275-3E13-4E47-8A06-86B15945D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073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aster Sunday ">
            <a:extLst>
              <a:ext uri="{FF2B5EF4-FFF2-40B4-BE49-F238E27FC236}">
                <a16:creationId xmlns:a16="http://schemas.microsoft.com/office/drawing/2014/main" id="{02313768-0F09-7233-F566-C6B018AF0D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F262CB4-7F87-2D2C-9F49-72CE7008D2A9}"/>
              </a:ext>
            </a:extLst>
          </p:cNvPr>
          <p:cNvSpPr txBox="1"/>
          <p:nvPr/>
        </p:nvSpPr>
        <p:spPr>
          <a:xfrm>
            <a:off x="1334814" y="4487917"/>
            <a:ext cx="10733361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7200" dirty="0"/>
              <a:t>         </a:t>
            </a:r>
            <a:r>
              <a:rPr lang="zh-TW" altLang="en-US" sz="7200" dirty="0"/>
              <a:t>   </a:t>
            </a:r>
            <a:r>
              <a:rPr lang="zh-CN" altLang="en-US" sz="6000" dirty="0">
                <a:solidFill>
                  <a:srgbClr val="FFFF6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福音與我的關係</a:t>
            </a:r>
            <a:endParaRPr lang="en-US" altLang="zh-CN" sz="6000" dirty="0">
              <a:solidFill>
                <a:srgbClr val="FFFF66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6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 </a:t>
            </a:r>
            <a:r>
              <a:rPr lang="zh-CN" altLang="en-US" sz="5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哥林多前書十五章</a:t>
            </a:r>
            <a:r>
              <a:rPr lang="en-US" altLang="zh-CN" sz="5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CN" altLang="en-US" sz="5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至</a:t>
            </a:r>
            <a:r>
              <a:rPr lang="en-US" altLang="zh-TW" sz="5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8</a:t>
            </a:r>
            <a:r>
              <a:rPr lang="zh-CN" altLang="en-US" sz="5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節</a:t>
            </a:r>
            <a:endParaRPr lang="en-US" sz="5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52896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272F52-4DC4-5EF9-08BB-B5E68D60D2F0}"/>
              </a:ext>
            </a:extLst>
          </p:cNvPr>
          <p:cNvSpPr txBox="1"/>
          <p:nvPr/>
        </p:nvSpPr>
        <p:spPr>
          <a:xfrm>
            <a:off x="346841" y="367862"/>
            <a:ext cx="11498317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zh-TW" sz="4400" dirty="0">
                <a:solidFill>
                  <a:srgbClr val="FFFF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6 </a:t>
            </a:r>
            <a:r>
              <a:rPr lang="zh-TW" altLang="en-US" sz="4400" dirty="0">
                <a:solidFill>
                  <a:srgbClr val="FFFF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後來一時顯給五百多弟兄看，其中一大半到如今還在，卻也有已經睡了的。</a:t>
            </a:r>
            <a:endParaRPr lang="en-US" altLang="zh-TW" sz="4400" dirty="0">
              <a:solidFill>
                <a:srgbClr val="FFFF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buNone/>
            </a:pPr>
            <a:endParaRPr lang="en-US" altLang="zh-TW" sz="4400" dirty="0">
              <a:solidFill>
                <a:srgbClr val="FFFF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buNone/>
            </a:pPr>
            <a:r>
              <a:rPr lang="en-US" altLang="zh-TW" sz="4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15:6-8</a:t>
            </a:r>
            <a:r>
              <a:rPr lang="zh-TW" altLang="en-US" sz="4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是保羅加上的</a:t>
            </a:r>
            <a:endParaRPr lang="en-US" altLang="zh-TW" sz="4400" dirty="0"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大約過了</a:t>
            </a:r>
            <a:r>
              <a:rPr lang="en-US" altLang="zh-TW" sz="4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25</a:t>
            </a:r>
            <a:r>
              <a:rPr lang="zh-TW" altLang="en-US" sz="4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年，這五百多弟兄大部分人还健在 </a:t>
            </a:r>
            <a:endParaRPr lang="en-US" altLang="zh-TW" sz="4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五百人同时看到耶稣的显现不是幻觉</a:t>
            </a:r>
            <a:endParaRPr lang="en-US" altLang="zh-TW" sz="4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耶稣的显现是一个历史事实</a:t>
            </a:r>
            <a:endParaRPr lang="zh-TW" altLang="en-US" sz="4400" dirty="0">
              <a:solidFill>
                <a:srgbClr val="FFFF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15964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1088435-BDE7-06AE-D9A5-C34FF6015017}"/>
              </a:ext>
            </a:extLst>
          </p:cNvPr>
          <p:cNvSpPr txBox="1"/>
          <p:nvPr/>
        </p:nvSpPr>
        <p:spPr>
          <a:xfrm>
            <a:off x="346841" y="420413"/>
            <a:ext cx="11519338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zh-TW" sz="4400" dirty="0">
                <a:solidFill>
                  <a:srgbClr val="FFFF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7 </a:t>
            </a:r>
            <a:r>
              <a:rPr lang="zh-TW" altLang="en-US" sz="4400" dirty="0">
                <a:solidFill>
                  <a:srgbClr val="FFFF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以後顯給雅各看，再顯給眾使徒看，</a:t>
            </a:r>
            <a:endParaRPr lang="en-US" altLang="zh-TW" sz="4400" dirty="0">
              <a:solidFill>
                <a:srgbClr val="FFFF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buNone/>
            </a:pPr>
            <a:endParaRPr lang="en-US" altLang="zh-TW" sz="4400" dirty="0">
              <a:solidFill>
                <a:srgbClr val="FFFF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耶穌的弟弟雅各，不但相信了耶穌</a:t>
            </a:r>
            <a:r>
              <a:rPr lang="en-US" altLang="zh-TW" sz="4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, </a:t>
            </a:r>
            <a:r>
              <a:rPr lang="zh-TW" altLang="en-US" sz="4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而且成為耶路撒冷教會的柱石</a:t>
            </a:r>
            <a:endParaRPr lang="en-US" altLang="zh-TW" sz="4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比十二使徒範圍更廣的使徒們</a:t>
            </a:r>
            <a:endParaRPr lang="en-US" altLang="zh-TW" sz="4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TW" sz="44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8 </a:t>
            </a:r>
            <a:r>
              <a:rPr lang="zh-TW" altLang="en-US" sz="44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末了，也顯給我看；我如同未到產期而生的人一般。</a:t>
            </a:r>
            <a:endParaRPr lang="en-US" altLang="zh-TW" sz="4400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60611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450AD3-C019-B845-C997-B87FC7E085A3}"/>
              </a:ext>
            </a:extLst>
          </p:cNvPr>
          <p:cNvSpPr txBox="1"/>
          <p:nvPr/>
        </p:nvSpPr>
        <p:spPr>
          <a:xfrm>
            <a:off x="1524003" y="1999615"/>
            <a:ext cx="9144000" cy="2764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zh-TW" altLang="en-US" sz="4800" kern="1200" dirty="0">
                <a:solidFill>
                  <a:schemeClr val="tx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基督的死和復活確保相信祂的人罪得赦免和身體復活</a:t>
            </a:r>
            <a:endParaRPr lang="en-US" sz="4800" kern="1200" dirty="0">
              <a:solidFill>
                <a:schemeClr val="tx1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+mj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1476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1E6A47-C5C0-882E-2524-C237E5EF5D65}"/>
              </a:ext>
            </a:extLst>
          </p:cNvPr>
          <p:cNvSpPr txBox="1"/>
          <p:nvPr/>
        </p:nvSpPr>
        <p:spPr>
          <a:xfrm>
            <a:off x="220717" y="304800"/>
            <a:ext cx="11676994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4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人类最大的问题是罪恶，死亡以及死后的审判</a:t>
            </a:r>
            <a:endParaRPr lang="en-US" altLang="zh-CN" sz="4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CN" sz="4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4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死亡是人类犯罪和神审判的结果</a:t>
            </a:r>
            <a:endParaRPr lang="en-US" altLang="zh-CN" sz="4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4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endParaRPr lang="en-US" altLang="zh-CN" sz="4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耶穌基督的死和復活就是祂帶給人類的福音</a:t>
            </a:r>
            <a:endParaRPr lang="en-US" altLang="zh-TW" sz="4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TW" sz="4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相信耶穌基督的人罪得赦免並且身體復活</a:t>
            </a:r>
            <a:endParaRPr lang="en-US" altLang="zh-CN" sz="4400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32263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EF03D63-3FF5-E1E6-2277-1418F6F64081}"/>
              </a:ext>
            </a:extLst>
          </p:cNvPr>
          <p:cNvSpPr txBox="1"/>
          <p:nvPr/>
        </p:nvSpPr>
        <p:spPr>
          <a:xfrm>
            <a:off x="567559" y="483476"/>
            <a:ext cx="11161986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zh-TW" altLang="en-US" sz="4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哥林多前書</a:t>
            </a:r>
            <a:r>
              <a:rPr lang="en-US" altLang="zh-TW" sz="44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15:2 </a:t>
            </a:r>
            <a:r>
              <a:rPr lang="zh-TW" altLang="en-US" sz="44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並且你們若不是徒然相信，能以</a:t>
            </a:r>
            <a:r>
              <a:rPr lang="zh-TW" altLang="en-US" sz="4400" dirty="0">
                <a:solidFill>
                  <a:srgbClr val="FFFF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持守</a:t>
            </a:r>
            <a:r>
              <a:rPr lang="zh-TW" altLang="en-US" sz="44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我所傳給你們的，就必因這</a:t>
            </a:r>
            <a:r>
              <a:rPr lang="zh-TW" altLang="en-US" sz="4400" dirty="0">
                <a:solidFill>
                  <a:srgbClr val="FF2F9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福音</a:t>
            </a:r>
            <a:r>
              <a:rPr lang="zh-TW" altLang="en-US" sz="4400" dirty="0">
                <a:solidFill>
                  <a:srgbClr val="FFFF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得救</a:t>
            </a:r>
            <a:r>
              <a:rPr lang="zh-TW" altLang="en-US" sz="44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TW" sz="4400" dirty="0"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buNone/>
            </a:pPr>
            <a:endParaRPr lang="en-US" altLang="zh-TW" sz="4400" dirty="0"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羅馬書</a:t>
            </a:r>
            <a:r>
              <a:rPr lang="en-US" altLang="zh-TW" sz="4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10:9 </a:t>
            </a:r>
            <a:r>
              <a:rPr lang="zh-TW" altLang="en-US" sz="4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你若</a:t>
            </a:r>
            <a:r>
              <a:rPr lang="zh-TW" altLang="en-US" sz="44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口裡認</a:t>
            </a:r>
            <a:r>
              <a:rPr lang="zh-TW" altLang="en-US" sz="4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耶穌為</a:t>
            </a:r>
            <a:r>
              <a:rPr lang="zh-TW" altLang="en-US" sz="4400" dirty="0">
                <a:solidFill>
                  <a:srgbClr val="9437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主</a:t>
            </a:r>
            <a:r>
              <a:rPr lang="zh-TW" altLang="en-US" sz="4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lang="zh-TW" altLang="en-US" sz="44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心裡信</a:t>
            </a:r>
            <a:r>
              <a:rPr lang="zh-TW" altLang="en-US" sz="4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神叫他從</a:t>
            </a:r>
            <a:r>
              <a:rPr lang="zh-TW" altLang="en-US" sz="4400" dirty="0">
                <a:solidFill>
                  <a:srgbClr val="9437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死裡復活</a:t>
            </a:r>
            <a:r>
              <a:rPr lang="zh-TW" altLang="en-US" sz="4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，就必得救。</a:t>
            </a:r>
          </a:p>
          <a:p>
            <a:endParaRPr lang="en-US" altLang="zh-TW" dirty="0">
              <a:effectLst/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393613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13A0C2C-3E66-69FE-C208-E038A0E07F65}"/>
              </a:ext>
            </a:extLst>
          </p:cNvPr>
          <p:cNvSpPr txBox="1"/>
          <p:nvPr/>
        </p:nvSpPr>
        <p:spPr>
          <a:xfrm>
            <a:off x="357352" y="294290"/>
            <a:ext cx="11319641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4400" dirty="0">
                <a:solidFill>
                  <a:srgbClr val="FFFF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1 </a:t>
            </a:r>
            <a:r>
              <a:rPr lang="zh-TW" altLang="en-US" sz="4400" dirty="0">
                <a:solidFill>
                  <a:srgbClr val="FFFF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弟兄們，我如今把先前所傳給你們的福音，告訴你們知道。這福音你們也領受了，又靠著站立得住；</a:t>
            </a:r>
            <a:endParaRPr lang="en-US" altLang="zh-TW" sz="4400" dirty="0">
              <a:solidFill>
                <a:srgbClr val="FFFF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TW" sz="4400" dirty="0">
              <a:solidFill>
                <a:srgbClr val="FFFF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TW" sz="4400" dirty="0">
                <a:solidFill>
                  <a:srgbClr val="FFFF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2 </a:t>
            </a:r>
            <a:r>
              <a:rPr lang="zh-TW" altLang="en-US" sz="4400" dirty="0">
                <a:solidFill>
                  <a:srgbClr val="FFFF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並且你們若不是徒然相信，能以持守我所傳給你們的，就必因這福音得救。</a:t>
            </a:r>
            <a:endParaRPr lang="en-US" altLang="zh-TW" sz="4400" dirty="0">
              <a:solidFill>
                <a:srgbClr val="FFFF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dirty="0"/>
              <a:t> </a:t>
            </a:r>
            <a:endParaRPr lang="en-US" altLang="zh-TW" sz="4000" dirty="0">
              <a:solidFill>
                <a:srgbClr val="FFFF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71521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F93D063-EB3E-AC59-3A6E-26791F0AE2F2}"/>
              </a:ext>
            </a:extLst>
          </p:cNvPr>
          <p:cNvSpPr txBox="1"/>
          <p:nvPr/>
        </p:nvSpPr>
        <p:spPr>
          <a:xfrm>
            <a:off x="536029" y="399393"/>
            <a:ext cx="11256578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44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3.</a:t>
            </a:r>
            <a:r>
              <a:rPr lang="zh-TW" altLang="en-US" sz="44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我當日所領受又傳給你們的，第一，就是基督照聖經所說，為我們的罪死了，</a:t>
            </a:r>
            <a:endParaRPr lang="en-US" altLang="zh-TW" sz="4400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TW" sz="4400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TW" sz="44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4 </a:t>
            </a:r>
            <a:r>
              <a:rPr lang="zh-TW" altLang="en-US" sz="44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而且埋葬了，又照聖經所說，第三天復活了，</a:t>
            </a:r>
            <a:endParaRPr lang="en-US" altLang="zh-TW" sz="4400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TW" sz="4400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TW" sz="44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5 </a:t>
            </a:r>
            <a:r>
              <a:rPr lang="zh-TW" altLang="en-US" sz="44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並且顯給磯法看，然後顯給十二使徒看，</a:t>
            </a:r>
          </a:p>
        </p:txBody>
      </p:sp>
    </p:spTree>
    <p:extLst>
      <p:ext uri="{BB962C8B-B14F-4D97-AF65-F5344CB8AC3E}">
        <p14:creationId xmlns:p14="http://schemas.microsoft.com/office/powerpoint/2010/main" val="3428909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at does it mean that Jesus died for me? – Biblword.net | English">
            <a:extLst>
              <a:ext uri="{FF2B5EF4-FFF2-40B4-BE49-F238E27FC236}">
                <a16:creationId xmlns:a16="http://schemas.microsoft.com/office/drawing/2014/main" id="{3286DA01-71BC-74FE-9BD3-E4E8DE6F0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" b="5430"/>
          <a:stretch>
            <a:fillRect/>
          </a:stretch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F93300-93FA-3403-32DE-6CA44C80DF6E}"/>
              </a:ext>
            </a:extLst>
          </p:cNvPr>
          <p:cNvSpPr txBox="1"/>
          <p:nvPr/>
        </p:nvSpPr>
        <p:spPr>
          <a:xfrm>
            <a:off x="609600" y="4193628"/>
            <a:ext cx="10783615" cy="875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800"/>
              </a:spcAft>
            </a:pPr>
            <a:r>
              <a:rPr lang="en-US" altLang="zh-TW" sz="4800" kern="1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1.</a:t>
            </a:r>
            <a:r>
              <a:rPr lang="zh-TW" altLang="en-US" sz="4800" kern="1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TW" sz="4800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基督為我</a:t>
            </a:r>
            <a:r>
              <a:rPr lang="zh-TW" altLang="en-US" sz="4800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們</a:t>
            </a:r>
            <a:r>
              <a:rPr lang="zh-TW" sz="4800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的罪死了</a:t>
            </a:r>
            <a:r>
              <a:rPr lang="en-US" altLang="zh-TW" sz="4800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(</a:t>
            </a:r>
            <a:r>
              <a:rPr lang="en-US" sz="4800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15:3-4a</a:t>
            </a:r>
            <a:r>
              <a:rPr lang="zh-TW" sz="4800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）</a:t>
            </a:r>
            <a:endParaRPr lang="en-US" sz="4800" kern="100" dirty="0"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303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B312E4-495C-4A24-B57F-15E07A507AC8}"/>
              </a:ext>
            </a:extLst>
          </p:cNvPr>
          <p:cNvSpPr txBox="1"/>
          <p:nvPr/>
        </p:nvSpPr>
        <p:spPr>
          <a:xfrm>
            <a:off x="441433" y="430924"/>
            <a:ext cx="11466787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zh-TW" sz="4400" dirty="0">
                <a:solidFill>
                  <a:srgbClr val="FFFF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3 </a:t>
            </a:r>
            <a:r>
              <a:rPr lang="zh-TW" altLang="en-US" sz="4400" dirty="0">
                <a:solidFill>
                  <a:srgbClr val="FFFF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我當日所領受又傳給你們的，第一，就是基督照聖經所說，為我們的罪死了</a:t>
            </a:r>
            <a:endParaRPr lang="en-US" altLang="zh-TW" sz="4400" dirty="0">
              <a:solidFill>
                <a:srgbClr val="FFFF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buNone/>
            </a:pPr>
            <a:endParaRPr lang="en-US" altLang="zh-TW" sz="4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buNone/>
            </a:pPr>
            <a:r>
              <a:rPr lang="zh-TW" altLang="en-US" sz="4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整本聖經可以用八個字來概括</a:t>
            </a:r>
            <a:endParaRPr lang="en-US" altLang="zh-TW" sz="4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buNone/>
            </a:pPr>
            <a:r>
              <a:rPr lang="zh-TW" altLang="en-US" sz="4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創造：創世記</a:t>
            </a:r>
            <a:r>
              <a:rPr lang="en-US" altLang="zh-TW" sz="4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1-2</a:t>
            </a:r>
          </a:p>
          <a:p>
            <a:pPr>
              <a:buNone/>
            </a:pPr>
            <a:r>
              <a:rPr lang="zh-TW" altLang="en-US" sz="4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墮落：創世記</a:t>
            </a:r>
            <a:r>
              <a:rPr lang="en-US" altLang="zh-TW" sz="4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</a:p>
          <a:p>
            <a:pPr>
              <a:buNone/>
            </a:pPr>
            <a:r>
              <a:rPr lang="zh-TW" altLang="en-US" sz="4400" dirty="0">
                <a:solidFill>
                  <a:srgbClr val="FF2F9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救贖：創世記</a:t>
            </a:r>
            <a:r>
              <a:rPr lang="en-US" altLang="zh-TW" sz="4400" dirty="0">
                <a:solidFill>
                  <a:srgbClr val="FF2F9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</a:t>
            </a:r>
            <a:r>
              <a:rPr lang="zh-TW" altLang="en-US" sz="4400" dirty="0">
                <a:solidFill>
                  <a:srgbClr val="FF2F9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至啟啟示錄</a:t>
            </a:r>
            <a:r>
              <a:rPr lang="en-US" altLang="zh-TW" sz="4400" dirty="0">
                <a:solidFill>
                  <a:srgbClr val="FF2F9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21</a:t>
            </a:r>
          </a:p>
          <a:p>
            <a:pPr>
              <a:buNone/>
            </a:pPr>
            <a:r>
              <a:rPr lang="zh-TW" altLang="en-US" sz="44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得榮</a:t>
            </a:r>
            <a:r>
              <a:rPr lang="zh-TW" altLang="en-US" sz="4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r>
              <a:rPr lang="zh-TW" altLang="en-US" sz="44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啟示錄</a:t>
            </a:r>
            <a:r>
              <a:rPr lang="en-US" altLang="zh-TW" sz="44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21-22</a:t>
            </a:r>
          </a:p>
        </p:txBody>
      </p:sp>
    </p:spTree>
    <p:extLst>
      <p:ext uri="{BB962C8B-B14F-4D97-AF65-F5344CB8AC3E}">
        <p14:creationId xmlns:p14="http://schemas.microsoft.com/office/powerpoint/2010/main" val="898546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E5ED27C-31C6-380E-7605-9783007CA340}"/>
              </a:ext>
            </a:extLst>
          </p:cNvPr>
          <p:cNvSpPr txBox="1"/>
          <p:nvPr/>
        </p:nvSpPr>
        <p:spPr>
          <a:xfrm>
            <a:off x="273268" y="336332"/>
            <a:ext cx="11729545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zh-TW" sz="4400" dirty="0">
                <a:solidFill>
                  <a:srgbClr val="FFFF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4a </a:t>
            </a:r>
            <a:r>
              <a:rPr lang="zh-TW" altLang="en-US" sz="4400" dirty="0">
                <a:solidFill>
                  <a:srgbClr val="FFFF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而且埋葬了 </a:t>
            </a:r>
            <a:endParaRPr lang="en-US" altLang="zh-TW" sz="4400" dirty="0">
              <a:solidFill>
                <a:srgbClr val="FFFF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buNone/>
            </a:pPr>
            <a:endParaRPr lang="en-US" altLang="zh-TW" sz="4400" dirty="0">
              <a:solidFill>
                <a:srgbClr val="FFFF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buNone/>
            </a:pPr>
            <a:r>
              <a:rPr lang="zh-TW" altLang="en-US" sz="44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被動語態</a:t>
            </a:r>
            <a:endParaRPr lang="en-US" altLang="zh-TW" sz="4400" dirty="0"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被亚利马太的约瑟埋葬在自己的新坟墓里</a:t>
            </a:r>
            <a:endParaRPr lang="en-US" altLang="zh-TW" sz="4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而亚利马太的约瑟是犹太公会的一员</a:t>
            </a:r>
            <a:endParaRPr lang="en-US" altLang="zh-TW" sz="4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這是一件历史事实</a:t>
            </a:r>
            <a:endParaRPr lang="en-US" altLang="zh-TW" sz="4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4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假事情如到此为止，耶稣不过是个宗教主，后人只会瞻仰他的坟墓</a:t>
            </a:r>
            <a:r>
              <a:rPr lang="zh-TW" altLang="en-US" sz="4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zh-CN" altLang="en-US" sz="4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38132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as Jesus in the tomb for three days and three nights?">
            <a:extLst>
              <a:ext uri="{FF2B5EF4-FFF2-40B4-BE49-F238E27FC236}">
                <a16:creationId xmlns:a16="http://schemas.microsoft.com/office/drawing/2014/main" id="{83312184-EAF5-0E31-899B-CF7E3FB73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9"/>
          <a:stretch>
            <a:fillRect/>
          </a:stretch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79B475-2E31-2956-3F01-C2E545141DE7}"/>
              </a:ext>
            </a:extLst>
          </p:cNvPr>
          <p:cNvSpPr txBox="1"/>
          <p:nvPr/>
        </p:nvSpPr>
        <p:spPr>
          <a:xfrm>
            <a:off x="1198179" y="4950372"/>
            <a:ext cx="10216055" cy="875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800"/>
              </a:spcAft>
            </a:pPr>
            <a:r>
              <a:rPr lang="en-US" altLang="zh-TW" sz="4800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2. </a:t>
            </a:r>
            <a:r>
              <a:rPr lang="zh-TW" sz="4800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基督第三天復活了（</a:t>
            </a:r>
            <a:r>
              <a:rPr lang="en-US" sz="4800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15:4b-5</a:t>
            </a:r>
            <a:r>
              <a:rPr lang="zh-TW" sz="4800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）</a:t>
            </a:r>
            <a:endParaRPr lang="en-US" sz="4800" kern="100" dirty="0"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406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B6F1EE5-5BE2-0AA8-2766-88C1D9640126}"/>
              </a:ext>
            </a:extLst>
          </p:cNvPr>
          <p:cNvSpPr txBox="1"/>
          <p:nvPr/>
        </p:nvSpPr>
        <p:spPr>
          <a:xfrm>
            <a:off x="378372" y="357352"/>
            <a:ext cx="11508827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zh-TW" sz="4400" dirty="0">
                <a:solidFill>
                  <a:srgbClr val="FFFF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4</a:t>
            </a:r>
            <a:r>
              <a:rPr lang="en-US" altLang="zh-TW" sz="44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b </a:t>
            </a:r>
            <a:r>
              <a:rPr lang="zh-TW" altLang="en-US" sz="4400" dirty="0">
                <a:solidFill>
                  <a:srgbClr val="FFFF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又照聖經所說，第三天復活了，</a:t>
            </a:r>
            <a:endParaRPr lang="en-US" altLang="zh-TW" sz="4400" dirty="0">
              <a:solidFill>
                <a:srgbClr val="FFFF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buNone/>
            </a:pPr>
            <a:endParaRPr lang="en-US" altLang="zh-TW" sz="4400" dirty="0">
              <a:solidFill>
                <a:srgbClr val="FFFF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詩</a:t>
            </a:r>
            <a:r>
              <a:rPr lang="en-US" altLang="zh-TW" sz="4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16:10 </a:t>
            </a:r>
            <a:r>
              <a:rPr lang="zh-TW" altLang="en-US" sz="4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因為你必不將我的靈魂撇在陰間， 也不叫你的聖者見朽壞。</a:t>
            </a:r>
            <a:endParaRPr lang="en-US" altLang="zh-TW" sz="4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TW" sz="4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太</a:t>
            </a:r>
            <a:r>
              <a:rPr lang="en-US" altLang="zh-TW" sz="4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12:40</a:t>
            </a:r>
            <a:r>
              <a:rPr lang="zh-TW" altLang="en-US" sz="4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約拿三日三夜在大魚肚腹中，人子也要這樣三日三夜在地裡頭。</a:t>
            </a:r>
            <a:endParaRPr lang="en-US" altLang="zh-TW" sz="4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03063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FBC7327-6ACE-93FD-7B35-65929D623B7B}"/>
              </a:ext>
            </a:extLst>
          </p:cNvPr>
          <p:cNvSpPr txBox="1"/>
          <p:nvPr/>
        </p:nvSpPr>
        <p:spPr>
          <a:xfrm>
            <a:off x="357353" y="346840"/>
            <a:ext cx="11561378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4400" dirty="0">
                <a:solidFill>
                  <a:srgbClr val="FFFF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5 </a:t>
            </a:r>
            <a:r>
              <a:rPr lang="zh-TW" altLang="en-US" sz="4400" dirty="0">
                <a:solidFill>
                  <a:srgbClr val="FFFF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並且顯給磯法看，然後顯給十二使徒看，</a:t>
            </a:r>
            <a:endParaRPr lang="en-US" altLang="zh-TW" sz="4400" dirty="0">
              <a:solidFill>
                <a:srgbClr val="FFFF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TW" sz="4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磯法就是彼得</a:t>
            </a:r>
            <a:endParaRPr lang="en-US" altLang="zh-TW" sz="4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十二使徒只是按團體來 說的</a:t>
            </a:r>
            <a:r>
              <a:rPr lang="en-US" altLang="zh-TW" sz="4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, </a:t>
            </a:r>
            <a:r>
              <a:rPr lang="zh-TW" altLang="en-US" sz="4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並不包括賣主的猶大在內</a:t>
            </a:r>
            <a:endParaRPr lang="en-US" altLang="zh-TW" sz="4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彼得和其他使徒見到復活的基督以後</a:t>
            </a:r>
            <a:r>
              <a:rPr lang="en-US" altLang="zh-TW" sz="4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, </a:t>
            </a:r>
            <a:r>
              <a:rPr lang="zh-TW" altLang="en-US" sz="4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甘願冒死 為基督的復活做見證</a:t>
            </a:r>
            <a:endParaRPr lang="en-US" sz="4400" dirty="0">
              <a:solidFill>
                <a:srgbClr val="00B0F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TW" sz="4400" dirty="0">
              <a:solidFill>
                <a:srgbClr val="FFFF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89380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288</TotalTime>
  <Words>637</Words>
  <Application>Microsoft Macintosh PowerPoint</Application>
  <PresentationFormat>Widescreen</PresentationFormat>
  <Paragraphs>60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Microsoft YaHei</vt:lpstr>
      <vt:lpstr>Times</vt:lpstr>
      <vt:lpstr>Aptos</vt:lpstr>
      <vt:lpstr>Aptos Display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Junrui Yang</dc:creator>
  <cp:lastModifiedBy>Junrui Yang</cp:lastModifiedBy>
  <cp:revision>32</cp:revision>
  <dcterms:created xsi:type="dcterms:W3CDTF">2026-04-02T16:04:58Z</dcterms:created>
  <dcterms:modified xsi:type="dcterms:W3CDTF">2026-04-03T02:39:44Z</dcterms:modified>
</cp:coreProperties>
</file>